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57" r:id="rId5"/>
    <p:sldId id="271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83" r:id="rId14"/>
    <p:sldId id="269" r:id="rId15"/>
    <p:sldId id="277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91" r:id="rId25"/>
    <p:sldId id="287" r:id="rId26"/>
    <p:sldId id="286" r:id="rId27"/>
    <p:sldId id="292" r:id="rId28"/>
    <p:sldId id="284" r:id="rId29"/>
    <p:sldId id="285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AEB0-086D-49A6-B1E8-5E7BBB767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40AB-F3DA-4390-A3A6-24ED2A6C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AEB0-086D-49A6-B1E8-5E7BBB767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40AB-F3DA-4390-A3A6-24ED2A6C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AEB0-086D-49A6-B1E8-5E7BBB767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40AB-F3DA-4390-A3A6-24ED2A6C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AEB0-086D-49A6-B1E8-5E7BBB767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40AB-F3DA-4390-A3A6-24ED2A6C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AEB0-086D-49A6-B1E8-5E7BBB767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40AB-F3DA-4390-A3A6-24ED2A6C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AEB0-086D-49A6-B1E8-5E7BBB767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40AB-F3DA-4390-A3A6-24ED2A6C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AEB0-086D-49A6-B1E8-5E7BBB767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40AB-F3DA-4390-A3A6-24ED2A6C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AEB0-086D-49A6-B1E8-5E7BBB767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40AB-F3DA-4390-A3A6-24ED2A6C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AEB0-086D-49A6-B1E8-5E7BBB767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40AB-F3DA-4390-A3A6-24ED2A6C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AEB0-086D-49A6-B1E8-5E7BBB767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40AB-F3DA-4390-A3A6-24ED2A6C9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AEB0-086D-49A6-B1E8-5E7BBB767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1040AB-F3DA-4390-A3A6-24ED2A6C9E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81AEB0-086D-49A6-B1E8-5E7BBB767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1040AB-F3DA-4390-A3A6-24ED2A6C9EE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Пророк ИОНА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Книга Ветхого Завета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Жители </a:t>
            </a:r>
            <a:r>
              <a:rPr lang="ru-RU" sz="3600" dirty="0" err="1" smtClean="0"/>
              <a:t>Ниневеи</a:t>
            </a:r>
            <a:r>
              <a:rPr lang="ru-RU" sz="3600" dirty="0" smtClean="0"/>
              <a:t> не знали Единого Бога, были язычниками и Иона не пошел к ним</a:t>
            </a:r>
            <a:endParaRPr lang="ru-RU" sz="3600" dirty="0"/>
          </a:p>
        </p:txBody>
      </p:sp>
      <p:pic>
        <p:nvPicPr>
          <p:cNvPr id="5" name="Содержимое 4" descr="jonah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87750"/>
            <a:ext cx="4411720" cy="307349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51125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Но Господь воздвиг на море крепкий ветер, и сделалась на море великая буря, и корабль готов был разбиться (Ион. 1:4).</a:t>
            </a:r>
          </a:p>
          <a:p>
            <a:r>
              <a:rPr lang="ru-RU" sz="2800" dirty="0" smtClean="0"/>
              <a:t>И он сказал им </a:t>
            </a:r>
            <a:r>
              <a:rPr lang="en-US" sz="2800" dirty="0" smtClean="0"/>
              <a:t>[</a:t>
            </a:r>
            <a:r>
              <a:rPr lang="ru-RU" sz="2800" dirty="0" smtClean="0"/>
              <a:t>Иона</a:t>
            </a:r>
            <a:r>
              <a:rPr lang="el-GR" sz="2800" dirty="0" smtClean="0"/>
              <a:t>]</a:t>
            </a:r>
            <a:r>
              <a:rPr lang="ru-RU" sz="2800" dirty="0" smtClean="0"/>
              <a:t>: я Еврей, чту Господа Бога небес, сотворившего море и сушу(Ион.1:9).</a:t>
            </a:r>
          </a:p>
          <a:p>
            <a:r>
              <a:rPr lang="ru-RU" sz="2800" dirty="0" smtClean="0"/>
              <a:t>И устрашились люди страхом великим и сказали ему: для чего ты это сделал? Ибо узнали эти люди, что он бежит от лица Господня, как он сам объявил им. (Ион.1:10)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km02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548680"/>
            <a:ext cx="4380236" cy="59645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476672"/>
            <a:ext cx="3240360" cy="587825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сказали </a:t>
            </a:r>
            <a:r>
              <a:rPr lang="ru-RU" dirty="0" smtClean="0"/>
              <a:t>ему: что сделать нам с тобою, чтобы море утихло для нас? Ибо море не переставало волноваться (</a:t>
            </a:r>
            <a:r>
              <a:rPr lang="ru-RU" dirty="0" smtClean="0"/>
              <a:t>Ион.1:10-11).</a:t>
            </a:r>
          </a:p>
          <a:p>
            <a:r>
              <a:rPr lang="ru-RU" dirty="0" smtClean="0"/>
              <a:t>Тогда он сказал им: возьмите меня и бросьте меня в море, и море утихнет для вас, ибо я знаю, что ради меня постигла вас эта великая </a:t>
            </a:r>
            <a:r>
              <a:rPr lang="ru-RU" dirty="0" smtClean="0"/>
              <a:t>буря (Ион 1:12)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62113742_zb19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924944"/>
            <a:ext cx="5746942" cy="36098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332657"/>
            <a:ext cx="8147248" cy="26642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Тогда воззвали они к Господу и сказали: молим Тебя, Господи, да не погибнем за душу человека сего, и да не вменишь нам кровь невинную; ибо Ты, Господи, </a:t>
            </a:r>
            <a:r>
              <a:rPr lang="ru-RU" dirty="0" err="1" smtClean="0"/>
              <a:t>соделал</a:t>
            </a:r>
            <a:r>
              <a:rPr lang="ru-RU" dirty="0" smtClean="0"/>
              <a:t>, что угодно Тебе!</a:t>
            </a:r>
          </a:p>
          <a:p>
            <a:r>
              <a:rPr lang="ru-RU" dirty="0" smtClean="0"/>
              <a:t>И взяли Иону и бросили его в море, и утихло море от ярости своей.</a:t>
            </a:r>
          </a:p>
          <a:p>
            <a:r>
              <a:rPr lang="ru-RU" dirty="0" smtClean="0"/>
              <a:t>И устрашились эти люди Господа великим страхом, и принесли Господу жертву, и дали обеты (Ион. 1:15-17).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ibliya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476672"/>
            <a:ext cx="5760640" cy="571954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91264" cy="20162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 повелел Господь большому киту поглотить Иону; и был Иона во чреве этого кита три дня и три </a:t>
            </a:r>
            <a:r>
              <a:rPr lang="ru-RU" dirty="0" smtClean="0"/>
              <a:t>ночи</a:t>
            </a:r>
            <a:r>
              <a:rPr lang="ru-RU" dirty="0" smtClean="0"/>
              <a:t>(Ион.2:1).</a:t>
            </a:r>
            <a:endParaRPr lang="ru-RU" dirty="0" smtClean="0"/>
          </a:p>
          <a:p>
            <a:r>
              <a:rPr lang="ru-RU" dirty="0" smtClean="0"/>
              <a:t>И помолился Иона Господу Богу своему из чрева </a:t>
            </a:r>
            <a:r>
              <a:rPr lang="ru-RU" dirty="0" smtClean="0"/>
              <a:t>кита (Ион. 2:2).</a:t>
            </a:r>
            <a:endParaRPr lang="ru-RU" dirty="0"/>
          </a:p>
        </p:txBody>
      </p:sp>
      <p:pic>
        <p:nvPicPr>
          <p:cNvPr id="5" name="Содержимое 4" descr="slide-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35697" y="2625316"/>
            <a:ext cx="6851104" cy="39720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5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4535057" cy="6288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87703.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276872"/>
            <a:ext cx="5616624" cy="440139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404665"/>
            <a:ext cx="8219256" cy="194421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Когда изнемогла во мне душа моя, я вспомнил о Господе, и молитва моя дошла до Тебя, до храма </a:t>
            </a:r>
            <a:r>
              <a:rPr lang="ru-RU" dirty="0" err="1" smtClean="0"/>
              <a:t>святаго</a:t>
            </a:r>
            <a:r>
              <a:rPr lang="ru-RU" dirty="0" smtClean="0"/>
              <a:t> Твоего.</a:t>
            </a:r>
          </a:p>
          <a:p>
            <a:r>
              <a:rPr lang="ru-RU" dirty="0" smtClean="0"/>
              <a:t>Чтущие суетных и ложных богов оставили </a:t>
            </a:r>
            <a:r>
              <a:rPr lang="ru-RU" dirty="0" err="1" smtClean="0"/>
              <a:t>Милосердаго</a:t>
            </a:r>
            <a:r>
              <a:rPr lang="ru-RU" dirty="0" smtClean="0"/>
              <a:t> своего,</a:t>
            </a:r>
          </a:p>
          <a:p>
            <a:r>
              <a:rPr lang="ru-RU" dirty="0" smtClean="0"/>
              <a:t>а я гласом хвалы принесу Тебе жертву; что обещал, исполню: у Господа спасение! (Ион.2:9-11)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 сказал Господь киту, и он изверг Иону на </a:t>
            </a:r>
            <a:r>
              <a:rPr lang="ru-RU" sz="2800" dirty="0" smtClean="0"/>
              <a:t>сушу (Ион. 2:11).</a:t>
            </a:r>
            <a:endParaRPr lang="ru-RU" sz="2800" dirty="0"/>
          </a:p>
        </p:txBody>
      </p:sp>
      <p:pic>
        <p:nvPicPr>
          <p:cNvPr id="5" name="Содержимое 4" descr="Iona.-Miniatyura-iz-Minologiya-Vasiliya-II-976-1025.-Vatikanskaya-biblioteka.-Rim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9338" y="1453715"/>
            <a:ext cx="7817078" cy="514363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6f453cae86c7d040b79710ee8905de2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5184576" cy="629555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0x720_905_prorok_io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4968552" cy="6320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034680" cy="5605232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/>
              <a:t>И было слово Господне к Ионе, сыну </a:t>
            </a:r>
            <a:r>
              <a:rPr lang="ru-RU" sz="2700" b="1" dirty="0" err="1" smtClean="0"/>
              <a:t>Амафиину</a:t>
            </a:r>
            <a:r>
              <a:rPr lang="ru-RU" sz="2700" b="1" dirty="0" smtClean="0"/>
              <a:t>:</a:t>
            </a:r>
            <a:br>
              <a:rPr lang="ru-RU" sz="2700" b="1" dirty="0" smtClean="0"/>
            </a:br>
            <a:r>
              <a:rPr lang="ru-RU" sz="2700" b="1" dirty="0" smtClean="0"/>
              <a:t>встань, иди в Ниневию, город великий, и проповедуй в нем, ибо злодеяния его дошли до Меня.</a:t>
            </a:r>
            <a:br>
              <a:rPr lang="ru-RU" sz="2700" b="1" dirty="0" smtClean="0"/>
            </a:br>
            <a:r>
              <a:rPr lang="ru-RU" sz="2700" b="1" dirty="0" smtClean="0"/>
              <a:t>И встал Иона, чтобы бежать в </a:t>
            </a:r>
            <a:r>
              <a:rPr lang="ru-RU" sz="2700" b="1" dirty="0" err="1" smtClean="0"/>
              <a:t>Фарсис</a:t>
            </a:r>
            <a:r>
              <a:rPr lang="ru-RU" sz="2700" b="1" dirty="0" smtClean="0"/>
              <a:t> от лица Господня, и пришел в </a:t>
            </a:r>
            <a:r>
              <a:rPr lang="ru-RU" sz="2700" b="1" dirty="0" err="1" smtClean="0"/>
              <a:t>Иоппию</a:t>
            </a:r>
            <a:r>
              <a:rPr lang="ru-RU" sz="2700" b="1" dirty="0" smtClean="0"/>
              <a:t>, и нашел корабль… </a:t>
            </a:r>
            <a:r>
              <a:rPr lang="ru-RU" sz="2700" b="1" dirty="0" smtClean="0"/>
              <a:t>(Ион.1:1-3)</a:t>
            </a:r>
            <a:endParaRPr lang="ru-RU" sz="2700" b="1" dirty="0"/>
          </a:p>
        </p:txBody>
      </p:sp>
      <p:pic>
        <p:nvPicPr>
          <p:cNvPr id="4" name="Содержимое 3" descr="260-person-300x3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632210"/>
            <a:ext cx="4680520" cy="5788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764704"/>
            <a:ext cx="3528392" cy="5590221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было слово Господне к Ионе вторично:</a:t>
            </a:r>
          </a:p>
          <a:p>
            <a:pPr fontAlgn="t"/>
            <a:r>
              <a:rPr lang="ru-RU" dirty="0" smtClean="0"/>
              <a:t>встань, иди в Ниневию, город великий, и проповедуй в ней, что Я повелел тебе.</a:t>
            </a:r>
          </a:p>
          <a:p>
            <a:pPr fontAlgn="t"/>
            <a:r>
              <a:rPr lang="ru-RU" dirty="0" smtClean="0"/>
              <a:t>И встал Иона и пошел в Ниневию, по слову Господню; Ниневия же была город великий у Бога, на три дня ходьбы (Ион.3:1-3).</a:t>
            </a:r>
          </a:p>
          <a:p>
            <a:endParaRPr lang="ru-RU" dirty="0"/>
          </a:p>
        </p:txBody>
      </p:sp>
      <p:pic>
        <p:nvPicPr>
          <p:cNvPr id="5" name="Содержимое 5" descr="1349300852_iona05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4690227" cy="58780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466728" cy="44348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 поверили </a:t>
            </a:r>
            <a:r>
              <a:rPr lang="ru-RU" dirty="0" err="1" smtClean="0"/>
              <a:t>Ниневитяне</a:t>
            </a:r>
            <a:r>
              <a:rPr lang="ru-RU" dirty="0" smtClean="0"/>
              <a:t> Богу, и объявили пост, и оделись во вретища, от большого из них до малого (Ион. 3:5).</a:t>
            </a:r>
          </a:p>
          <a:p>
            <a:r>
              <a:rPr lang="ru-RU" dirty="0" smtClean="0"/>
              <a:t>И увидел Бог дела их, что они обратились от злого пути своего, и пожалел Бог о бедствии, о котором сказал, что наведет на них, и не навел (Ион.3:10).</a:t>
            </a:r>
            <a:endParaRPr lang="ru-RU" dirty="0"/>
          </a:p>
        </p:txBody>
      </p:sp>
      <p:pic>
        <p:nvPicPr>
          <p:cNvPr id="5" name="Содержимое 4" descr="dore-ipv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93873" y="836712"/>
            <a:ext cx="4302014" cy="55180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4365104"/>
            <a:ext cx="8363272" cy="24928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Иона сильно огорчился этим и был раздражен (Ион. 4:1).</a:t>
            </a:r>
          </a:p>
          <a:p>
            <a:r>
              <a:rPr lang="ru-RU" dirty="0" smtClean="0"/>
              <a:t>И произрастил Господь Бог растение, и оно поднялось над Ионою, чтобы над головою его была тень и чтобы избавить его от огорчения его; Иона весьма обрадовался этому растению.</a:t>
            </a:r>
          </a:p>
          <a:p>
            <a:r>
              <a:rPr lang="ru-RU" dirty="0" smtClean="0"/>
              <a:t>И устроил Бог так, что на другой день при появлении зари червь подточил растение, и оно засохло (Ион. 4:6-7).</a:t>
            </a:r>
          </a:p>
          <a:p>
            <a:endParaRPr lang="ru-RU" dirty="0"/>
          </a:p>
        </p:txBody>
      </p:sp>
      <p:pic>
        <p:nvPicPr>
          <p:cNvPr id="7" name="Содержимое 6" descr="Prepodobnyiy-Pavel-Preprosto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7181641" cy="3891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3538736" cy="5590221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ru-RU" dirty="0" smtClean="0"/>
              <a:t>И сказал Бог Ионе: неужели так сильно огорчился ты за растение? Он сказал: очень огорчился, даже до смерти.</a:t>
            </a:r>
          </a:p>
          <a:p>
            <a:pPr fontAlgn="t"/>
            <a:r>
              <a:rPr lang="ru-RU" dirty="0" smtClean="0"/>
              <a:t>Тогда сказал Господь: ты сожалеешь о растении, над которым ты не трудился и которого не растил, которое в одну ночь выросло и в одну же ночь и пропало:</a:t>
            </a:r>
          </a:p>
          <a:p>
            <a:pPr fontAlgn="t"/>
            <a:r>
              <a:rPr lang="ru-RU" dirty="0" smtClean="0"/>
              <a:t>Мне ли не пожалеть Ниневии, города великого, в котором более ста двадцати тысяч человек, не умеющих отличить правой руки от левой, и множество скота?(Ион.4:10-12).</a:t>
            </a:r>
            <a:endParaRPr lang="ru-RU" dirty="0"/>
          </a:p>
        </p:txBody>
      </p:sp>
      <p:pic>
        <p:nvPicPr>
          <p:cNvPr id="5" name="Содержимое 4" descr="Paris_psaulter_gr139_fol431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18502" y="1078633"/>
            <a:ext cx="4645986" cy="53897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544312"/>
          </a:xfrm>
        </p:spPr>
        <p:txBody>
          <a:bodyPr/>
          <a:lstStyle/>
          <a:p>
            <a:r>
              <a:rPr lang="ru-RU" sz="3600" dirty="0" smtClean="0"/>
              <a:t>Какая связь между историей с пророком Ионой и с Воплощением , Крестной смертью и Воскресением Господа нашего </a:t>
            </a:r>
            <a:r>
              <a:rPr lang="ru-RU" sz="3600" dirty="0" smtClean="0"/>
              <a:t>И</a:t>
            </a:r>
            <a:r>
              <a:rPr lang="ru-RU" sz="3600" dirty="0" smtClean="0"/>
              <a:t>исуса Христа?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861048"/>
            <a:ext cx="7772400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Между Новым и Ветхим Заветами?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Образ пророка Ионы есть прообраз  Господа нашего Иисуса Христа</a:t>
            </a:r>
            <a:endParaRPr lang="ru-RU" sz="3600" dirty="0"/>
          </a:p>
        </p:txBody>
      </p:sp>
      <p:pic>
        <p:nvPicPr>
          <p:cNvPr id="8" name="Содержимое 7" descr="1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420888"/>
            <a:ext cx="6120680" cy="4242016"/>
          </a:xfr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itata_io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81273"/>
            <a:ext cx="7632848" cy="528555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Смысл Ветхого Завета раскрывается через Новый Завет</a:t>
            </a:r>
            <a:endParaRPr lang="ru-RU" dirty="0"/>
          </a:p>
        </p:txBody>
      </p:sp>
      <p:pic>
        <p:nvPicPr>
          <p:cNvPr id="4" name="Содержимое 3" descr="10_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39943"/>
            <a:ext cx="8229600" cy="3579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Пророк Иона в иконописи</a:t>
            </a:r>
            <a:endParaRPr lang="ru-RU" dirty="0"/>
          </a:p>
        </p:txBody>
      </p:sp>
      <p:pic>
        <p:nvPicPr>
          <p:cNvPr id="6" name="Содержимое 5" descr="icon_shigri_iliya_proro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3492" y="1935163"/>
            <a:ext cx="367701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_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76672"/>
            <a:ext cx="4606638" cy="6111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Как вы думаете: </a:t>
            </a:r>
            <a:r>
              <a:rPr lang="ru-RU" sz="4400" dirty="0" smtClean="0"/>
              <a:t>существовала </a:t>
            </a:r>
            <a:r>
              <a:rPr lang="ru-RU" sz="4400" dirty="0" smtClean="0"/>
              <a:t>ли </a:t>
            </a:r>
            <a:r>
              <a:rPr lang="ru-RU" sz="4400" dirty="0" err="1" smtClean="0"/>
              <a:t>Ниневея</a:t>
            </a:r>
            <a:r>
              <a:rPr lang="ru-RU" sz="4400" dirty="0" smtClean="0"/>
              <a:t> в исторической реальности?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она и ки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56102" y="908720"/>
            <a:ext cx="7260314" cy="526964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Нинивея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028592"/>
          </a:xfrm>
        </p:spPr>
        <p:txBody>
          <a:bodyPr>
            <a:normAutofit/>
          </a:bodyPr>
          <a:lstStyle/>
          <a:p>
            <a:r>
              <a:rPr lang="ru-RU" dirty="0" smtClean="0"/>
              <a:t>Общая информация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3"/>
            <a:ext cx="8147248" cy="223224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Первые </a:t>
            </a:r>
            <a:r>
              <a:rPr lang="ru-RU" dirty="0" err="1" smtClean="0"/>
              <a:t>архиологические</a:t>
            </a:r>
            <a:r>
              <a:rPr lang="ru-RU" dirty="0" smtClean="0"/>
              <a:t> раскопки </a:t>
            </a:r>
            <a:r>
              <a:rPr lang="ru-RU" dirty="0" err="1" smtClean="0"/>
              <a:t>Ниневеи</a:t>
            </a:r>
            <a:r>
              <a:rPr lang="ru-RU" dirty="0" smtClean="0"/>
              <a:t> осуществила экспедиция под руководством </a:t>
            </a:r>
            <a:r>
              <a:rPr lang="ru-RU" dirty="0" err="1" smtClean="0"/>
              <a:t>французкого</a:t>
            </a:r>
            <a:r>
              <a:rPr lang="ru-RU" dirty="0" smtClean="0"/>
              <a:t> исследователя П. Э. Бота в 1840 году </a:t>
            </a:r>
          </a:p>
          <a:p>
            <a:r>
              <a:rPr lang="ru-RU" dirty="0" smtClean="0"/>
              <a:t>Другим исследователем, продолжившим раскопки Ниневии, стал О. Г. </a:t>
            </a:r>
            <a:r>
              <a:rPr lang="ru-RU" dirty="0" err="1" smtClean="0"/>
              <a:t>Лэйярд</a:t>
            </a:r>
            <a:r>
              <a:rPr lang="ru-RU" dirty="0" smtClean="0"/>
              <a:t>. В 1845 году он начал раскопки на холме </a:t>
            </a:r>
            <a:r>
              <a:rPr lang="ru-RU" dirty="0" err="1" smtClean="0"/>
              <a:t>Нимруд</a:t>
            </a:r>
            <a:r>
              <a:rPr lang="ru-RU" dirty="0" smtClean="0"/>
              <a:t>, где обнаружил развалины огромных дворцов, статуй царей, богов и фантастических существ, а также высеченные в камне рельефы со сценами войны и повседневной жизни древних ассирийцев.</a:t>
            </a:r>
            <a:endParaRPr lang="ru-RU" dirty="0"/>
          </a:p>
        </p:txBody>
      </p:sp>
      <p:pic>
        <p:nvPicPr>
          <p:cNvPr id="5" name="Содержимое 4" descr="1911265_1024x7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4961142" cy="3672408"/>
          </a:xfrm>
        </p:spPr>
      </p:pic>
      <p:pic>
        <p:nvPicPr>
          <p:cNvPr id="1026" name="Picture 2" descr="C:\Users\acer\Desktop\иона\1946295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428" y="3573016"/>
            <a:ext cx="3493565" cy="2584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Ниневея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3754760" cy="501415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Местонахождение: север Ирака.</a:t>
            </a:r>
          </a:p>
          <a:p>
            <a:r>
              <a:rPr lang="ru-RU" dirty="0" smtClean="0"/>
              <a:t>Административная принадлежность: </a:t>
            </a:r>
            <a:r>
              <a:rPr lang="ru-RU" dirty="0" err="1" smtClean="0"/>
              <a:t>мухафаза</a:t>
            </a:r>
            <a:r>
              <a:rPr lang="ru-RU" dirty="0" smtClean="0"/>
              <a:t> </a:t>
            </a:r>
            <a:r>
              <a:rPr lang="ru-RU" dirty="0" err="1" smtClean="0"/>
              <a:t>Найнава</a:t>
            </a:r>
            <a:r>
              <a:rPr lang="ru-RU" dirty="0" smtClean="0"/>
              <a:t>, г. </a:t>
            </a:r>
            <a:r>
              <a:rPr lang="ru-RU" dirty="0" err="1" smtClean="0"/>
              <a:t>Мосул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Первое упоминание: 3-е тыс. до н. э.</a:t>
            </a:r>
          </a:p>
          <a:p>
            <a:r>
              <a:rPr lang="ru-RU" dirty="0" smtClean="0"/>
              <a:t>Столица: с VIII в. до н. э.</a:t>
            </a:r>
          </a:p>
          <a:p>
            <a:r>
              <a:rPr lang="ru-RU" dirty="0" smtClean="0"/>
              <a:t>Разрушена: 612 г. до н. э.</a:t>
            </a:r>
          </a:p>
          <a:p>
            <a:r>
              <a:rPr lang="ru-RU" dirty="0" smtClean="0"/>
              <a:t>Языки: арабский, курдский, ассирийский.</a:t>
            </a:r>
          </a:p>
          <a:p>
            <a:r>
              <a:rPr lang="ru-RU" dirty="0" smtClean="0"/>
              <a:t>Этнический состав: арабы, курды (включая </a:t>
            </a:r>
            <a:r>
              <a:rPr lang="ru-RU" dirty="0" err="1" smtClean="0"/>
              <a:t>езидов</a:t>
            </a:r>
            <a:r>
              <a:rPr lang="ru-RU" dirty="0" smtClean="0"/>
              <a:t>), ассирийцы.</a:t>
            </a:r>
          </a:p>
        </p:txBody>
      </p:sp>
      <p:pic>
        <p:nvPicPr>
          <p:cNvPr id="5" name="Содержимое 4" descr="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348880"/>
            <a:ext cx="4602227" cy="3059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64705"/>
            <a:ext cx="8363272" cy="2376264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/>
              <a:t>Площадь: 7,5 км2.</a:t>
            </a:r>
            <a:br>
              <a:rPr lang="ru-RU" sz="2800" dirty="0" smtClean="0"/>
            </a:br>
            <a:r>
              <a:rPr lang="ru-RU" sz="2800" dirty="0" smtClean="0"/>
              <a:t>Стены дворцов: толщина — от 0,9 до 2 м.</a:t>
            </a:r>
            <a:br>
              <a:rPr lang="ru-RU" sz="2800" dirty="0" smtClean="0"/>
            </a:br>
            <a:r>
              <a:rPr lang="ru-RU" sz="2800" dirty="0" smtClean="0"/>
              <a:t>Городская стена: длина — около 12 км, высота каменного основания — 6 м, кирпичная стена-надстройка (высота — 10 м, толщина —15 м).</a:t>
            </a:r>
            <a:br>
              <a:rPr lang="ru-RU" sz="2800" dirty="0" smtClean="0"/>
            </a:br>
            <a:r>
              <a:rPr lang="ru-RU" sz="2800" dirty="0" smtClean="0"/>
              <a:t>Холм </a:t>
            </a:r>
            <a:r>
              <a:rPr lang="ru-RU" sz="2800" dirty="0" err="1" smtClean="0"/>
              <a:t>Куюнджик</a:t>
            </a:r>
            <a:r>
              <a:rPr lang="ru-RU" sz="2800" dirty="0" smtClean="0"/>
              <a:t>: высота — 20 м, длина — 800 м, ширина — 500 м.</a:t>
            </a:r>
            <a:br>
              <a:rPr lang="ru-RU" sz="2800" dirty="0" smtClean="0"/>
            </a:br>
            <a:r>
              <a:rPr lang="ru-RU" sz="2800" dirty="0" smtClean="0"/>
              <a:t>Высота над уровнем моря: 225 м.</a:t>
            </a:r>
            <a:br>
              <a:rPr lang="ru-RU" sz="2800" dirty="0" smtClean="0"/>
            </a:br>
            <a:r>
              <a:rPr lang="ru-RU" sz="2800" dirty="0" smtClean="0"/>
              <a:t>Население (древняя Ниневия): около 170 тыс. чел. (оценка).</a:t>
            </a:r>
            <a:br>
              <a:rPr lang="ru-RU" sz="2800" dirty="0" smtClean="0"/>
            </a:br>
            <a:r>
              <a:rPr lang="ru-RU" sz="2800" dirty="0" smtClean="0"/>
              <a:t>Население города </a:t>
            </a:r>
            <a:r>
              <a:rPr lang="ru-RU" sz="2800" dirty="0" err="1" smtClean="0"/>
              <a:t>Мосул</a:t>
            </a:r>
            <a:r>
              <a:rPr lang="ru-RU" sz="2800" dirty="0" smtClean="0"/>
              <a:t>: </a:t>
            </a:r>
            <a:r>
              <a:rPr lang="ru-RU" sz="2800" dirty="0" err="1" smtClean="0"/>
              <a:t>ок</a:t>
            </a:r>
            <a:r>
              <a:rPr lang="ru-RU" sz="2800" dirty="0" smtClean="0"/>
              <a:t>. 2 </a:t>
            </a:r>
            <a:r>
              <a:rPr lang="ru-RU" sz="2800" dirty="0" err="1" smtClean="0"/>
              <a:t>млн</a:t>
            </a:r>
            <a:r>
              <a:rPr lang="ru-RU" sz="2800" dirty="0" smtClean="0"/>
              <a:t> (2012 г.), до 1 </a:t>
            </a:r>
            <a:r>
              <a:rPr lang="ru-RU" sz="2800" dirty="0" err="1" smtClean="0"/>
              <a:t>млн</a:t>
            </a:r>
            <a:r>
              <a:rPr lang="ru-RU" sz="2800" dirty="0" smtClean="0"/>
              <a:t> чел. (2015 г.)</a:t>
            </a:r>
            <a:br>
              <a:rPr lang="ru-RU" sz="2800" dirty="0" smtClean="0"/>
            </a:br>
            <a:r>
              <a:rPr lang="ru-RU" sz="2800" dirty="0" smtClean="0"/>
              <a:t>Удаленность: 44 км к северу от Багдада.</a:t>
            </a:r>
            <a:endParaRPr lang="ru-RU" dirty="0"/>
          </a:p>
        </p:txBody>
      </p:sp>
      <p:pic>
        <p:nvPicPr>
          <p:cNvPr id="5" name="Содержимое 4" descr="379608_6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2996952"/>
            <a:ext cx="7643192" cy="3602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3"/>
            <a:ext cx="7499176" cy="23762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Климат и погода</a:t>
            </a:r>
          </a:p>
          <a:p>
            <a:endParaRPr lang="ru-RU" dirty="0" smtClean="0"/>
          </a:p>
          <a:p>
            <a:r>
              <a:rPr lang="ru-RU" dirty="0" smtClean="0"/>
              <a:t>Субтропический, засушливый (в летние месяцы осадки могут отсутствовать).</a:t>
            </a:r>
          </a:p>
          <a:p>
            <a:r>
              <a:rPr lang="ru-RU" dirty="0" smtClean="0"/>
              <a:t>Средняя температура января: +7°С.</a:t>
            </a:r>
          </a:p>
          <a:p>
            <a:r>
              <a:rPr lang="ru-RU" dirty="0" smtClean="0"/>
              <a:t>Средняя температура июля: +34°С.</a:t>
            </a:r>
          </a:p>
          <a:p>
            <a:r>
              <a:rPr lang="ru-RU" dirty="0" smtClean="0"/>
              <a:t>Максимальная температура: +49,3°С.</a:t>
            </a:r>
          </a:p>
          <a:p>
            <a:r>
              <a:rPr lang="ru-RU" dirty="0" smtClean="0"/>
              <a:t>Среднегодовое количество осадков: 360 мм.</a:t>
            </a:r>
          </a:p>
          <a:p>
            <a:r>
              <a:rPr lang="ru-RU" dirty="0" smtClean="0"/>
              <a:t>Среднегодовая относительная влажность: 55% (от 30% летом до 80% зимой).</a:t>
            </a:r>
            <a:endParaRPr lang="ru-RU" dirty="0"/>
          </a:p>
        </p:txBody>
      </p:sp>
      <p:pic>
        <p:nvPicPr>
          <p:cNvPr id="9" name="Содержимое 8" descr="Nineveh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636912"/>
            <a:ext cx="5523978" cy="38766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32048"/>
          </a:xfrm>
        </p:spPr>
        <p:txBody>
          <a:bodyPr>
            <a:noAutofit/>
          </a:bodyPr>
          <a:lstStyle/>
          <a:p>
            <a:r>
              <a:rPr lang="ru-RU" sz="2800" dirty="0" smtClean="0"/>
              <a:t>Археологами обнаружены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836713"/>
            <a:ext cx="8424936" cy="165618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Комплекс руин древнего города Ниневия (VIII-VII вв. до н. э.)</a:t>
            </a:r>
          </a:p>
          <a:p>
            <a:r>
              <a:rPr lang="ru-RU" dirty="0" smtClean="0"/>
              <a:t>Дворцы </a:t>
            </a:r>
            <a:r>
              <a:rPr lang="ru-RU" dirty="0" err="1" smtClean="0"/>
              <a:t>Синаххериба</a:t>
            </a:r>
            <a:r>
              <a:rPr lang="ru-RU" dirty="0" smtClean="0"/>
              <a:t> и </a:t>
            </a:r>
            <a:r>
              <a:rPr lang="ru-RU" dirty="0" err="1" smtClean="0"/>
              <a:t>Ашшурбанипала</a:t>
            </a:r>
            <a:endParaRPr lang="ru-RU" dirty="0" smtClean="0"/>
          </a:p>
          <a:p>
            <a:r>
              <a:rPr lang="ru-RU" dirty="0" smtClean="0"/>
              <a:t>Ворота </a:t>
            </a:r>
            <a:r>
              <a:rPr lang="ru-RU" dirty="0" err="1" smtClean="0"/>
              <a:t>Нергал</a:t>
            </a:r>
            <a:r>
              <a:rPr lang="ru-RU" dirty="0" smtClean="0"/>
              <a:t>, Машки, </a:t>
            </a:r>
            <a:r>
              <a:rPr lang="ru-RU" dirty="0" err="1" smtClean="0"/>
              <a:t>Адада</a:t>
            </a:r>
            <a:r>
              <a:rPr lang="ru-RU" dirty="0" smtClean="0"/>
              <a:t>, </a:t>
            </a:r>
            <a:r>
              <a:rPr lang="ru-RU" dirty="0" err="1" smtClean="0"/>
              <a:t>Шамаш</a:t>
            </a:r>
            <a:r>
              <a:rPr lang="ru-RU" dirty="0" smtClean="0"/>
              <a:t> и </a:t>
            </a:r>
            <a:r>
              <a:rPr lang="ru-RU" dirty="0" err="1" smtClean="0"/>
              <a:t>Халзи</a:t>
            </a:r>
            <a:endParaRPr lang="ru-RU" dirty="0" smtClean="0"/>
          </a:p>
          <a:p>
            <a:r>
              <a:rPr lang="ru-RU" dirty="0" smtClean="0"/>
              <a:t>Статуи крылатых быков и львов</a:t>
            </a:r>
          </a:p>
          <a:p>
            <a:r>
              <a:rPr lang="ru-RU" dirty="0" smtClean="0"/>
              <a:t>Городская стена</a:t>
            </a:r>
            <a:endParaRPr lang="ru-RU" dirty="0"/>
          </a:p>
        </p:txBody>
      </p:sp>
      <p:pic>
        <p:nvPicPr>
          <p:cNvPr id="2050" name="Picture 2" descr="C:\Users\acer\Desktop\иона\270053_18_i_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3986965" cy="2543720"/>
          </a:xfrm>
          <a:prstGeom prst="rect">
            <a:avLst/>
          </a:prstGeom>
          <a:noFill/>
        </p:spPr>
      </p:pic>
      <p:pic>
        <p:nvPicPr>
          <p:cNvPr id="8" name="Содержимое 4" descr="47c76_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35896" y="2200434"/>
            <a:ext cx="5050904" cy="32278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703</Words>
  <Application>Microsoft Office PowerPoint</Application>
  <PresentationFormat>Экран (4:3)</PresentationFormat>
  <Paragraphs>62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Пророк ИОНА</vt:lpstr>
      <vt:lpstr> И было слово Господне к Ионе, сыну Амафиину: встань, иди в Ниневию, город великий, и проповедуй в нем, ибо злодеяния его дошли до Меня. И встал Иона, чтобы бежать в Фарсис от лица Господня, и пришел в Иоппию, и нашел корабль… (Ион.1:1-3)</vt:lpstr>
      <vt:lpstr>Как вы думаете: существовала ли Ниневея в исторической реальности?</vt:lpstr>
      <vt:lpstr>Нинивея</vt:lpstr>
      <vt:lpstr>Слайд 5</vt:lpstr>
      <vt:lpstr>Ниневея</vt:lpstr>
      <vt:lpstr>Слайд 7</vt:lpstr>
      <vt:lpstr>Слайд 8</vt:lpstr>
      <vt:lpstr>Археологами обнаружены</vt:lpstr>
      <vt:lpstr>Жители Ниневеи не знали Единого Бога, были язычниками и Иона не пошел к ним</vt:lpstr>
      <vt:lpstr>Слайд 11</vt:lpstr>
      <vt:lpstr>Слайд 12</vt:lpstr>
      <vt:lpstr>Слайд 13</vt:lpstr>
      <vt:lpstr>Слайд 14</vt:lpstr>
      <vt:lpstr>Слайд 15</vt:lpstr>
      <vt:lpstr>Слайд 16</vt:lpstr>
      <vt:lpstr>И сказал Господь киту, и он изверг Иону на сушу (Ион. 2:11).</vt:lpstr>
      <vt:lpstr>Слайд 18</vt:lpstr>
      <vt:lpstr>Слайд 19</vt:lpstr>
      <vt:lpstr>Слайд 20</vt:lpstr>
      <vt:lpstr>Слайд 21</vt:lpstr>
      <vt:lpstr>Слайд 22</vt:lpstr>
      <vt:lpstr>Слайд 23</vt:lpstr>
      <vt:lpstr>Какая связь между историей с пророком Ионой и с Воплощением , Крестной смертью и Воскресением Господа нашего Иисуса Христа?</vt:lpstr>
      <vt:lpstr>Образ пророка Ионы есть прообраз  Господа нашего Иисуса Христа</vt:lpstr>
      <vt:lpstr>Слайд 26</vt:lpstr>
      <vt:lpstr>Смысл Ветхого Завета раскрывается через Новый Завет</vt:lpstr>
      <vt:lpstr>Пророк Иона в иконописи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Пророк ИОНА</dc:title>
  <dc:creator>acer</dc:creator>
  <cp:lastModifiedBy>acer</cp:lastModifiedBy>
  <cp:revision>18</cp:revision>
  <dcterms:created xsi:type="dcterms:W3CDTF">2017-12-21T07:05:13Z</dcterms:created>
  <dcterms:modified xsi:type="dcterms:W3CDTF">2017-12-21T09:59:03Z</dcterms:modified>
</cp:coreProperties>
</file>